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23086cb421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323086cb421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23086cb421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23086cb421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1e330bbef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1e330bbefd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Θέλουμε προστασία για UVA K VL 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1e330bbefd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1e330bbefd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23086cb421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323086cb421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22c089b18e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22c089b18e_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1da509df0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1da509df0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1decf5b384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1decf5b384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1decf5b384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1decf5b384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1decf5b384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1decf5b384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1decf5b384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1decf5b384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ideal sunscreen SPF to UVA  1:3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zinc oxide and titanium dioxide formula (FDA approved filters) protects against VL only if pigmented grade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reversal extrinsic aging -βελτιώνοντας την υφή , την ομοιομορφία χρώματος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Τα παραπάνω Αντιοξειδωτικά αποδεδειγμένα μείωσαν την έκφραση της MMP1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                       για να είναι δραστικά πρέπει να φτάνουν σε υψηλές συγκεντρώσεις στην επιδερμίδα και στην δερμίδα , περνώντας από την κεράτινη στοιβάδα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VitE μειώνει λιπιδική υπεροξείδωση,φωτογήρανση, ανοσοκαταστολή, φωτοκαρκινογένεση (μελέτες)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Παράγωγα VitA ρετινοειδή και καροτινοειδή έναντι της φωτογήρανσης (αναστέλλεται η ενεργοποίησει των MMPs -&gt; αύξηση ενεργού κολλαγόνου , αφού αυτές δεν το καταστρέφουν)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                  (με αυτά πάντα αντιηλιακό)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Πολυφαινόλες (φύλλα ταγιού , σταφύλι, εκχύλισμα ροδιού) ΜΜP inhibition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Μελατονίνη εξολοθρεφτής ελεύθερων ριζών , και αυξάνει αντιοξειδωτικά ένζυμα , μείωση βλαβ΄ων DNA  , εκφρασης p53 και CPDs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Φωτολυάσες μειώνουν τις βλάβες στο dna κυρίως τα CPDs και σύμφωνα με μελέτες μειώνουν τους δείκτες της φωτογήρανσης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22c089b18e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22c089b18e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23086cb421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23086cb421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atropedia.gr/ygeia/ti-ine-i-fotogiransi-ke-pos-tin-antimetopizoume/32190/" TargetMode="External"/><Relationship Id="rId3" Type="http://schemas.openxmlformats.org/officeDocument/2006/relationships/hyperlink" Target="https://doi.org/10.1007/s40257-021-00550-5" TargetMode="External"/><Relationship Id="rId7" Type="http://schemas.openxmlformats.org/officeDocument/2006/relationships/hyperlink" Target="https://doi.org/10.1111/pcmr.1268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oi.org/10.1111/phpp.12145" TargetMode="External"/><Relationship Id="rId5" Type="http://schemas.openxmlformats.org/officeDocument/2006/relationships/hyperlink" Target="https://doi.org/10.1111/exd.13844" TargetMode="External"/><Relationship Id="rId4" Type="http://schemas.openxmlformats.org/officeDocument/2006/relationships/hyperlink" Target="https://doi.org/10.1111/exd.12388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0" y="788825"/>
            <a:ext cx="4429200" cy="20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4300"/>
              <a:t>Φωτογήρανση και καλλυντικά</a:t>
            </a:r>
            <a:r>
              <a:rPr lang="el" sz="4600"/>
              <a:t> </a:t>
            </a:r>
            <a:endParaRPr sz="430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92400" y="3110900"/>
            <a:ext cx="8520600" cy="14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>
                <a:solidFill>
                  <a:srgbClr val="000000"/>
                </a:solidFill>
              </a:rPr>
              <a:t>Εργασία στο μάθημα Έλεγχος καλλυντικών προιόντων</a:t>
            </a:r>
            <a:endParaRPr>
              <a:solidFill>
                <a:srgbClr val="000000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>
                <a:solidFill>
                  <a:srgbClr val="000000"/>
                </a:solidFill>
              </a:rPr>
              <a:t>Τομέας Φαρμακευτικής Τεχνολογίας </a:t>
            </a:r>
            <a:endParaRPr>
              <a:solidFill>
                <a:srgbClr val="000000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>
                <a:solidFill>
                  <a:srgbClr val="000000"/>
                </a:solidFill>
              </a:rPr>
              <a:t>Ακαδημαικό έτος: 2024-25</a:t>
            </a:r>
            <a:endParaRPr>
              <a:solidFill>
                <a:srgbClr val="000000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>
                <a:solidFill>
                  <a:srgbClr val="000000"/>
                </a:solidFill>
              </a:rPr>
              <a:t>Υπεύθυνος καθηγητής: Μιχαήλ Ράλλης</a:t>
            </a:r>
            <a:endParaRPr>
              <a:solidFill>
                <a:srgbClr val="000000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>
                <a:solidFill>
                  <a:srgbClr val="000000"/>
                </a:solidFill>
              </a:rPr>
              <a:t>Ομάδα : Ελένη Παυλογιάννη</a:t>
            </a:r>
            <a:endParaRPr>
              <a:solidFill>
                <a:srgbClr val="000000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>
                <a:solidFill>
                  <a:srgbClr val="000000"/>
                </a:solidFill>
              </a:rPr>
              <a:t>              Βασιλική Παπαγιάννη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8425" y="180975"/>
            <a:ext cx="4333875" cy="105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8275" y="1453100"/>
            <a:ext cx="4094025" cy="259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ΜΕΛΑΣΜΑ</a:t>
            </a:r>
            <a:endParaRPr/>
          </a:p>
        </p:txBody>
      </p:sp>
      <p:sp>
        <p:nvSpPr>
          <p:cNvPr id="170" name="Google Shape;170;p22"/>
          <p:cNvSpPr txBox="1">
            <a:spLocks noGrp="1"/>
          </p:cNvSpPr>
          <p:nvPr>
            <p:ph type="body" idx="1"/>
          </p:nvPr>
        </p:nvSpPr>
        <p:spPr>
          <a:xfrm>
            <a:off x="90950" y="11635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(Διαταραχή φωτογήρανσης του δέρματος)            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l"/>
              <a:t>ιστοπαθολογικά ευρήματα του μελάσματος :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lang="el"/>
              <a:t>ηλιακή ελάστωση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l"/>
              <a:t>αλλοιωμένη βασική μεμβράνη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l"/>
              <a:t>αυξημένη αγγείωση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l"/>
              <a:t>αυξημένος αριθμός μαστοκυττάρων 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71" name="Google Shape;17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86500" y="2101575"/>
            <a:ext cx="4636099" cy="28513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2" name="Google Shape;172;p22"/>
          <p:cNvCxnSpPr/>
          <p:nvPr/>
        </p:nvCxnSpPr>
        <p:spPr>
          <a:xfrm flipH="1">
            <a:off x="5488275" y="1406175"/>
            <a:ext cx="507900" cy="695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3" name="Google Shape;173;p22"/>
          <p:cNvSpPr/>
          <p:nvPr/>
        </p:nvSpPr>
        <p:spPr>
          <a:xfrm>
            <a:off x="5035324" y="-150100"/>
            <a:ext cx="3874284" cy="2206764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22"/>
          <p:cNvSpPr txBox="1"/>
          <p:nvPr/>
        </p:nvSpPr>
        <p:spPr>
          <a:xfrm>
            <a:off x="5488275" y="291400"/>
            <a:ext cx="3134400" cy="13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200">
                <a:solidFill>
                  <a:schemeClr val="dk2"/>
                </a:solidFill>
              </a:rPr>
              <a:t>Η </a:t>
            </a:r>
            <a:r>
              <a:rPr lang="el" sz="1200" b="1">
                <a:solidFill>
                  <a:schemeClr val="dk2"/>
                </a:solidFill>
              </a:rPr>
              <a:t>χρόνια ακτινοβολία UV</a:t>
            </a:r>
            <a:r>
              <a:rPr lang="el" sz="1200">
                <a:solidFill>
                  <a:schemeClr val="dk2"/>
                </a:solidFill>
              </a:rPr>
              <a:t> προκαλεί ηλικιακή ελάστωση και διαταράσσει τη βασική μεμβράνη (ΒΜ), που ειναι τα χαρακτηριστικα της φωτογήρανσης. Η διαταραγμένη ΒΜ προκαλεί κάθοδο των μελανοκυττάρων ως ελεύθερη μελανίνη ή μελανοφάγοι στο χόριο. 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3"/>
          <p:cNvSpPr txBox="1">
            <a:spLocks noGrp="1"/>
          </p:cNvSpPr>
          <p:nvPr>
            <p:ph type="title"/>
          </p:nvPr>
        </p:nvSpPr>
        <p:spPr>
          <a:xfrm>
            <a:off x="101975" y="1470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ΜΕΛΑΣΜΑ </a:t>
            </a:r>
            <a:endParaRPr/>
          </a:p>
        </p:txBody>
      </p:sp>
      <p:sp>
        <p:nvSpPr>
          <p:cNvPr id="180" name="Google Shape;180;p23"/>
          <p:cNvSpPr txBox="1">
            <a:spLocks noGrp="1"/>
          </p:cNvSpPr>
          <p:nvPr>
            <p:ph type="body" idx="1"/>
          </p:nvPr>
        </p:nvSpPr>
        <p:spPr>
          <a:xfrm>
            <a:off x="46350" y="850200"/>
            <a:ext cx="4242300" cy="423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dirty="0"/>
              <a:t>Μελανοκύτταρα      Κερατινοκύτταρα : απελευθερώνουν κυτοκίνες και ορμόνες         προκαλούν μελανογένεση ειδικα σε εκθεση UVB.</a:t>
            </a:r>
            <a:endParaRPr sz="16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l" sz="1600" dirty="0"/>
              <a:t>Ινοβλάστες       εκκρινόμενους παράγοντες που επηρεάζουν την μελανογένεση και τον πολλαπλασιασμό των μελανοκυττάρων</a:t>
            </a:r>
            <a:endParaRPr sz="16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l" sz="1600" dirty="0"/>
              <a:t>Ενδοθηλιακά κύτταρα        παράγουν ενδοθηλίνη 1: ισχυρός ενεργοποιητης τη μελανογένησης , σημαντικο ρόλο στο μέλασμα. </a:t>
            </a:r>
            <a:endParaRPr sz="14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l" sz="1600" dirty="0"/>
              <a:t>Σμηγματοκύτταρα</a:t>
            </a:r>
            <a:r>
              <a:rPr lang="el" sz="1400" dirty="0"/>
              <a:t>        </a:t>
            </a:r>
            <a:r>
              <a:rPr lang="el" sz="1500" dirty="0"/>
              <a:t>κυτοκίνες &amp; αυξητικούς παράγοντες      παρακρινείς επιδράσεις στα μελανοκυτταρα.</a:t>
            </a:r>
            <a:endParaRPr sz="15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6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l" sz="1600" dirty="0"/>
              <a:t>  </a:t>
            </a:r>
            <a:endParaRPr sz="1600" dirty="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300" dirty="0"/>
          </a:p>
        </p:txBody>
      </p:sp>
      <p:pic>
        <p:nvPicPr>
          <p:cNvPr id="181" name="Google Shape;18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777200"/>
            <a:ext cx="4415075" cy="32516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2" name="Google Shape;182;p23"/>
          <p:cNvCxnSpPr/>
          <p:nvPr/>
        </p:nvCxnSpPr>
        <p:spPr>
          <a:xfrm>
            <a:off x="1238800" y="1040550"/>
            <a:ext cx="220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3" name="Google Shape;183;p23"/>
          <p:cNvCxnSpPr/>
          <p:nvPr/>
        </p:nvCxnSpPr>
        <p:spPr>
          <a:xfrm>
            <a:off x="1680400" y="1212875"/>
            <a:ext cx="264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4" name="Google Shape;184;p23"/>
          <p:cNvCxnSpPr/>
          <p:nvPr/>
        </p:nvCxnSpPr>
        <p:spPr>
          <a:xfrm rot="10800000" flipH="1">
            <a:off x="1658200" y="2395537"/>
            <a:ext cx="287100" cy="7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5" name="Google Shape;185;p23"/>
          <p:cNvCxnSpPr/>
          <p:nvPr/>
        </p:nvCxnSpPr>
        <p:spPr>
          <a:xfrm>
            <a:off x="1365463" y="3066124"/>
            <a:ext cx="198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86" name="Google Shape;186;p23"/>
          <p:cNvSpPr txBox="1"/>
          <p:nvPr/>
        </p:nvSpPr>
        <p:spPr>
          <a:xfrm>
            <a:off x="134650" y="4483450"/>
            <a:ext cx="8730600" cy="4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cxnSp>
        <p:nvCxnSpPr>
          <p:cNvPr id="187" name="Google Shape;187;p23"/>
          <p:cNvCxnSpPr/>
          <p:nvPr/>
        </p:nvCxnSpPr>
        <p:spPr>
          <a:xfrm>
            <a:off x="915263" y="1700295"/>
            <a:ext cx="220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Συμπεράσματα ή τροφή για σκέψη</a:t>
            </a:r>
            <a:endParaRPr/>
          </a:p>
        </p:txBody>
      </p:sp>
      <p:sp>
        <p:nvSpPr>
          <p:cNvPr id="193" name="Google Shape;193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94" name="Google Shape;194;p24"/>
          <p:cNvSpPr/>
          <p:nvPr/>
        </p:nvSpPr>
        <p:spPr>
          <a:xfrm>
            <a:off x="3901350" y="1503025"/>
            <a:ext cx="4654368" cy="1749060"/>
          </a:xfrm>
          <a:prstGeom prst="cloud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Ο δείκτης προστασίας SPF δεν μας καλύπτει</a:t>
            </a:r>
            <a:endParaRPr/>
          </a:p>
        </p:txBody>
      </p:sp>
      <p:pic>
        <p:nvPicPr>
          <p:cNvPr id="195" name="Google Shape;19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950" y="2005275"/>
            <a:ext cx="2409075" cy="240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Βιβλιογραφία</a:t>
            </a:r>
            <a:endParaRPr/>
          </a:p>
        </p:txBody>
      </p:sp>
      <p:sp>
        <p:nvSpPr>
          <p:cNvPr id="201" name="Google Shape;201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07975" algn="l" rtl="0">
              <a:spcBef>
                <a:spcPts val="0"/>
              </a:spcBef>
              <a:spcAft>
                <a:spcPts val="0"/>
              </a:spcAft>
              <a:buSzPts val="1250"/>
              <a:buChar char="❖"/>
            </a:pPr>
            <a:r>
              <a:rPr lang="el" sz="1250">
                <a:solidFill>
                  <a:schemeClr val="dk1"/>
                </a:solidFill>
              </a:rPr>
              <a:t>Guan, Linna L., Henry W. Lim, and Tasneem F. Mohammad. "Sunscreens and Photoaging: A Review of Current Literature." </a:t>
            </a:r>
            <a:r>
              <a:rPr lang="el" sz="1250" i="1">
                <a:solidFill>
                  <a:schemeClr val="dk1"/>
                </a:solidFill>
              </a:rPr>
              <a:t>American Journal of Clinical Dermatology</a:t>
            </a:r>
            <a:r>
              <a:rPr lang="el" sz="1250">
                <a:solidFill>
                  <a:schemeClr val="dk1"/>
                </a:solidFill>
              </a:rPr>
              <a:t>, vol. 22, no. 6, 2021, pp. 819-828. </a:t>
            </a:r>
            <a:r>
              <a:rPr lang="el" sz="1250" u="sng">
                <a:solidFill>
                  <a:schemeClr val="hlink"/>
                </a:solidFill>
                <a:hlinkClick r:id="rId3"/>
              </a:rPr>
              <a:t>https://doi.org/10.1007/s40257-021-00550-5</a:t>
            </a:r>
            <a:endParaRPr sz="1250">
              <a:solidFill>
                <a:schemeClr val="dk1"/>
              </a:solidFill>
            </a:endParaRPr>
          </a:p>
          <a:p>
            <a:pPr marL="457200" lvl="0" indent="-307975" algn="l" rtl="0">
              <a:spcBef>
                <a:spcPts val="0"/>
              </a:spcBef>
              <a:spcAft>
                <a:spcPts val="0"/>
              </a:spcAft>
              <a:buSzPts val="1250"/>
              <a:buChar char="❖"/>
            </a:pPr>
            <a:r>
              <a:rPr lang="el" sz="1250">
                <a:solidFill>
                  <a:schemeClr val="dk1"/>
                </a:solidFill>
              </a:rPr>
              <a:t>Battie, Claire, Setsuko Jitsukawa, Françoise Bernerd, Sandra Del Bino, Claire Marionnet, and Michèle Verschoore. "New Insights in Photoaging, UVA Induced Damage and Skin Types." </a:t>
            </a:r>
            <a:r>
              <a:rPr lang="el" sz="1250" i="1">
                <a:solidFill>
                  <a:schemeClr val="dk1"/>
                </a:solidFill>
              </a:rPr>
              <a:t>Experimental Dermatology</a:t>
            </a:r>
            <a:r>
              <a:rPr lang="el" sz="1250">
                <a:solidFill>
                  <a:schemeClr val="dk1"/>
                </a:solidFill>
              </a:rPr>
              <a:t>, vol. 23, no. Suppl 1, 2014, pp. 7-12. </a:t>
            </a:r>
            <a:r>
              <a:rPr lang="el" sz="1250" u="sng">
                <a:solidFill>
                  <a:schemeClr val="hlink"/>
                </a:solidFill>
                <a:hlinkClick r:id="rId4"/>
              </a:rPr>
              <a:t>https://doi.org/10.1111/exd.12388</a:t>
            </a:r>
            <a:r>
              <a:rPr lang="el" sz="1250">
                <a:solidFill>
                  <a:schemeClr val="dk1"/>
                </a:solidFill>
              </a:rPr>
              <a:t>.</a:t>
            </a:r>
            <a:endParaRPr sz="1250">
              <a:solidFill>
                <a:schemeClr val="dk1"/>
              </a:solidFill>
            </a:endParaRPr>
          </a:p>
          <a:p>
            <a:pPr marL="457200" lvl="0" indent="-30797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Char char="❖"/>
            </a:pPr>
            <a:r>
              <a:rPr lang="el" sz="1250">
                <a:solidFill>
                  <a:schemeClr val="dk1"/>
                </a:solidFill>
              </a:rPr>
              <a:t>Kwon, S.-H., &amp; Gupta, S. (2018). Management of melasma: Updates and perspectives. </a:t>
            </a:r>
            <a:r>
              <a:rPr lang="el" sz="1250" i="1">
                <a:solidFill>
                  <a:schemeClr val="dk1"/>
                </a:solidFill>
              </a:rPr>
              <a:t>Experimental Dermatology</a:t>
            </a:r>
            <a:r>
              <a:rPr lang="el" sz="1250">
                <a:solidFill>
                  <a:schemeClr val="dk1"/>
                </a:solidFill>
              </a:rPr>
              <a:t>, 27(3), 299-305. </a:t>
            </a:r>
            <a:r>
              <a:rPr lang="el" sz="1250" u="sng">
                <a:solidFill>
                  <a:schemeClr val="hlink"/>
                </a:solidFill>
                <a:hlinkClick r:id="rId5"/>
              </a:rPr>
              <a:t>https://doi.org/10.1111/exd.13844</a:t>
            </a:r>
            <a:endParaRPr sz="1250">
              <a:solidFill>
                <a:schemeClr val="dk1"/>
              </a:solidFill>
            </a:endParaRPr>
          </a:p>
          <a:p>
            <a:pPr marL="457200" lvl="0" indent="-30797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Char char="❖"/>
            </a:pPr>
            <a:r>
              <a:rPr lang="el" sz="1250">
                <a:solidFill>
                  <a:schemeClr val="dk1"/>
                </a:solidFill>
              </a:rPr>
              <a:t>Kang, P., Chien, S., &amp; L. Gupta, A. (2014). Mechanisms and treatments of photoaging. </a:t>
            </a:r>
            <a:r>
              <a:rPr lang="el" sz="1250" i="1">
                <a:solidFill>
                  <a:schemeClr val="dk1"/>
                </a:solidFill>
              </a:rPr>
              <a:t>Photodermatology, Photoimmunology &amp; Photomedicine</a:t>
            </a:r>
            <a:r>
              <a:rPr lang="el" sz="1250">
                <a:solidFill>
                  <a:schemeClr val="dk1"/>
                </a:solidFill>
              </a:rPr>
              <a:t>, 30(5), 267-276. </a:t>
            </a:r>
            <a:r>
              <a:rPr lang="el" sz="1250" u="sng">
                <a:solidFill>
                  <a:schemeClr val="hlink"/>
                </a:solidFill>
                <a:hlinkClick r:id="rId6"/>
              </a:rPr>
              <a:t>https://doi.org/10.1111/phpp.12145</a:t>
            </a:r>
            <a:endParaRPr sz="1250">
              <a:solidFill>
                <a:schemeClr val="dk1"/>
              </a:solidFill>
            </a:endParaRPr>
          </a:p>
          <a:p>
            <a:pPr marL="457200" lvl="0" indent="-30797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Char char="❖"/>
            </a:pPr>
            <a:r>
              <a:rPr lang="el" sz="1250">
                <a:solidFill>
                  <a:schemeClr val="dk1"/>
                </a:solidFill>
              </a:rPr>
              <a:t>Passeron, T., &amp; Picardo, M. (2018). Melasma, a photoaging disorder. </a:t>
            </a:r>
            <a:r>
              <a:rPr lang="el" sz="1250" i="1">
                <a:solidFill>
                  <a:schemeClr val="dk1"/>
                </a:solidFill>
              </a:rPr>
              <a:t>Photodermatology, Photoimmunology &amp; Photomedicine</a:t>
            </a:r>
            <a:r>
              <a:rPr lang="el" sz="1250">
                <a:solidFill>
                  <a:schemeClr val="dk1"/>
                </a:solidFill>
              </a:rPr>
              <a:t>, 34(1), 2-8. </a:t>
            </a:r>
            <a:r>
              <a:rPr lang="el" sz="1250" u="sng">
                <a:solidFill>
                  <a:schemeClr val="hlink"/>
                </a:solidFill>
                <a:hlinkClick r:id="rId7"/>
              </a:rPr>
              <a:t>https://doi.org/10.1111/pcmr.12684</a:t>
            </a:r>
            <a:endParaRPr sz="1250">
              <a:solidFill>
                <a:schemeClr val="dk1"/>
              </a:solidFill>
            </a:endParaRPr>
          </a:p>
          <a:p>
            <a:pPr marL="457200" lvl="0" indent="-30797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Char char="❖"/>
            </a:pPr>
            <a:r>
              <a:rPr lang="el" sz="1250" u="sng">
                <a:solidFill>
                  <a:schemeClr val="hlink"/>
                </a:solidFill>
                <a:highlight>
                  <a:schemeClr val="lt1"/>
                </a:highlight>
                <a:hlinkClick r:id="rId8"/>
              </a:rPr>
              <a:t>https://www.iatropedia.gr/ygeia/ti-ine-i-fotogiransi-ke-pos-tin-antimetopizoume/32190/</a:t>
            </a:r>
            <a:r>
              <a:rPr lang="el" sz="1250">
                <a:solidFill>
                  <a:schemeClr val="dk1"/>
                </a:solidFill>
                <a:highlight>
                  <a:schemeClr val="lt1"/>
                </a:highlight>
              </a:rPr>
              <a:t> </a:t>
            </a:r>
            <a:endParaRPr sz="1250">
              <a:solidFill>
                <a:schemeClr val="dk1"/>
              </a:solidFill>
              <a:highlight>
                <a:schemeClr val="lt1"/>
              </a:highlight>
            </a:endParaRPr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"/>
          <p:cNvSpPr txBox="1">
            <a:spLocks noGrp="1"/>
          </p:cNvSpPr>
          <p:nvPr>
            <p:ph type="body" idx="1"/>
          </p:nvPr>
        </p:nvSpPr>
        <p:spPr>
          <a:xfrm>
            <a:off x="1448125" y="114800"/>
            <a:ext cx="6876600" cy="89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b="1" i="1"/>
              <a:t>              ΣΑΣ ΕΥΧΑΡiΣΤΟΥΜΕ ΓΙΑ ΤΗΝ ΠΡΟΣΟΧΗ ΣΑΣ ! </a:t>
            </a:r>
            <a:endParaRPr b="1" i="1"/>
          </a:p>
        </p:txBody>
      </p:sp>
      <p:pic>
        <p:nvPicPr>
          <p:cNvPr id="207" name="Google Shape;20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49500" y="858800"/>
            <a:ext cx="4006374" cy="4006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Περιεχόμενα </a:t>
            </a:r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1"/>
          </p:nvPr>
        </p:nvSpPr>
        <p:spPr>
          <a:xfrm flipH="1">
            <a:off x="2762800" y="1295325"/>
            <a:ext cx="6069300" cy="32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l"/>
              <a:t>Ορισμός Φωτογήρανσης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l"/>
              <a:t>Μηχανισμός τοξικής δράσης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l"/>
              <a:t>Πρόληψη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l"/>
              <a:t>Φωτοπροστασία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l"/>
              <a:t>Θεραπεία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l"/>
              <a:t>Μέλασμα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l"/>
              <a:t>Βιβλιογραφία   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Φωτογήρανση</a:t>
            </a:r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l">
                <a:solidFill>
                  <a:schemeClr val="dk1"/>
                </a:solidFill>
              </a:rPr>
              <a:t>υπερκεράτωση, ξηροδερμία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l">
                <a:solidFill>
                  <a:schemeClr val="dk1"/>
                </a:solidFill>
              </a:rPr>
              <a:t>χρωματική ετερογένεια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l">
                <a:solidFill>
                  <a:schemeClr val="dk1"/>
                </a:solidFill>
              </a:rPr>
              <a:t>ελάστωση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l">
                <a:solidFill>
                  <a:schemeClr val="dk1"/>
                </a:solidFill>
              </a:rPr>
              <a:t>τηλαγγειεκτασία 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l">
                <a:solidFill>
                  <a:schemeClr val="dk1"/>
                </a:solidFill>
              </a:rPr>
              <a:t>γεροντική πορφύρα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l">
                <a:solidFill>
                  <a:schemeClr val="dk1"/>
                </a:solidFill>
              </a:rPr>
              <a:t>ρυτίδες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l">
                <a:solidFill>
                  <a:schemeClr val="dk1"/>
                </a:solidFill>
              </a:rPr>
              <a:t>απώλεια όγκου</a:t>
            </a:r>
            <a:endParaRPr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l">
                <a:solidFill>
                  <a:schemeClr val="dk1"/>
                </a:solidFill>
              </a:rPr>
              <a:t>δερματικές κακοήθειες-καρκίνοι</a:t>
            </a:r>
            <a:endParaRPr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 rotWithShape="1">
          <a:blip r:embed="rId3">
            <a:alphaModFix/>
          </a:blip>
          <a:srcRect l="6781" t="5534" r="53117" b="8384"/>
          <a:stretch/>
        </p:blipFill>
        <p:spPr>
          <a:xfrm>
            <a:off x="6402850" y="50725"/>
            <a:ext cx="2617875" cy="29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5"/>
          <p:cNvSpPr/>
          <p:nvPr/>
        </p:nvSpPr>
        <p:spPr>
          <a:xfrm>
            <a:off x="8090775" y="604350"/>
            <a:ext cx="1532700" cy="492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5"/>
          <p:cNvSpPr txBox="1"/>
          <p:nvPr/>
        </p:nvSpPr>
        <p:spPr>
          <a:xfrm>
            <a:off x="8090775" y="624150"/>
            <a:ext cx="1313100" cy="4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800" b="1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&amp; VL</a:t>
            </a:r>
            <a:endParaRPr sz="1800" b="1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06950" y="1096950"/>
            <a:ext cx="1653525" cy="111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07846" y="1478959"/>
            <a:ext cx="1156725" cy="74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 rotWithShape="1">
          <a:blip r:embed="rId6">
            <a:alphaModFix/>
          </a:blip>
          <a:srcRect l="18966" t="30848" r="36873" b="31343"/>
          <a:stretch/>
        </p:blipFill>
        <p:spPr>
          <a:xfrm>
            <a:off x="3844925" y="2286575"/>
            <a:ext cx="1156725" cy="65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56445" y="2898075"/>
            <a:ext cx="2342280" cy="2108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 rotWithShape="1">
          <a:blip r:embed="rId8">
            <a:alphaModFix/>
          </a:blip>
          <a:srcRect l="53825" b="50000"/>
          <a:stretch/>
        </p:blipFill>
        <p:spPr>
          <a:xfrm>
            <a:off x="5209273" y="2286575"/>
            <a:ext cx="833642" cy="65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449125" y="3863795"/>
            <a:ext cx="1706100" cy="1143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UVB Μηχανισμός τοξικής δράσης</a:t>
            </a:r>
            <a:endParaRPr/>
          </a:p>
        </p:txBody>
      </p:sp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85" name="Google Shape;85;p16"/>
          <p:cNvPicPr preferRelativeResize="0"/>
          <p:nvPr/>
        </p:nvPicPr>
        <p:blipFill rotWithShape="1">
          <a:blip r:embed="rId3">
            <a:alphaModFix/>
          </a:blip>
          <a:srcRect l="6781" t="5534" r="53117" b="8384"/>
          <a:stretch/>
        </p:blipFill>
        <p:spPr>
          <a:xfrm>
            <a:off x="6382075" y="154450"/>
            <a:ext cx="2617875" cy="294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/>
          <p:cNvPicPr preferRelativeResize="0"/>
          <p:nvPr/>
        </p:nvPicPr>
        <p:blipFill rotWithShape="1">
          <a:blip r:embed="rId4">
            <a:alphaModFix/>
          </a:blip>
          <a:srcRect t="9528" r="37417" b="2652"/>
          <a:stretch/>
        </p:blipFill>
        <p:spPr>
          <a:xfrm>
            <a:off x="311700" y="1372975"/>
            <a:ext cx="3278375" cy="203252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6"/>
          <p:cNvSpPr/>
          <p:nvPr/>
        </p:nvSpPr>
        <p:spPr>
          <a:xfrm>
            <a:off x="7675850" y="1818900"/>
            <a:ext cx="290400" cy="207300"/>
          </a:xfrm>
          <a:prstGeom prst="ellipse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6"/>
          <p:cNvSpPr/>
          <p:nvPr/>
        </p:nvSpPr>
        <p:spPr>
          <a:xfrm>
            <a:off x="2376800" y="1839625"/>
            <a:ext cx="560100" cy="321600"/>
          </a:xfrm>
          <a:prstGeom prst="ellipse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6"/>
          <p:cNvSpPr/>
          <p:nvPr/>
        </p:nvSpPr>
        <p:spPr>
          <a:xfrm rot="7008089">
            <a:off x="727870" y="2161223"/>
            <a:ext cx="487691" cy="5178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6"/>
          <p:cNvSpPr/>
          <p:nvPr/>
        </p:nvSpPr>
        <p:spPr>
          <a:xfrm rot="-3966976">
            <a:off x="1689207" y="3088060"/>
            <a:ext cx="487549" cy="5184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6"/>
          <p:cNvSpPr/>
          <p:nvPr/>
        </p:nvSpPr>
        <p:spPr>
          <a:xfrm rot="5792089">
            <a:off x="1353984" y="2161132"/>
            <a:ext cx="487668" cy="5194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6"/>
          <p:cNvSpPr/>
          <p:nvPr/>
        </p:nvSpPr>
        <p:spPr>
          <a:xfrm rot="-3770150">
            <a:off x="2413097" y="3045361"/>
            <a:ext cx="487579" cy="5192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6"/>
          <p:cNvSpPr/>
          <p:nvPr/>
        </p:nvSpPr>
        <p:spPr>
          <a:xfrm>
            <a:off x="4315975" y="1528525"/>
            <a:ext cx="1130400" cy="7155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/>
              <a:t>p53</a:t>
            </a:r>
            <a:endParaRPr sz="1600"/>
          </a:p>
        </p:txBody>
      </p:sp>
      <p:sp>
        <p:nvSpPr>
          <p:cNvPr id="94" name="Google Shape;94;p16"/>
          <p:cNvSpPr/>
          <p:nvPr/>
        </p:nvSpPr>
        <p:spPr>
          <a:xfrm>
            <a:off x="5065125" y="2522550"/>
            <a:ext cx="1065600" cy="5727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MMP</a:t>
            </a:r>
            <a:endParaRPr/>
          </a:p>
        </p:txBody>
      </p:sp>
      <p:sp>
        <p:nvSpPr>
          <p:cNvPr id="95" name="Google Shape;95;p16"/>
          <p:cNvSpPr/>
          <p:nvPr/>
        </p:nvSpPr>
        <p:spPr>
          <a:xfrm>
            <a:off x="3942175" y="3300075"/>
            <a:ext cx="1504200" cy="6252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Ελαστάσες</a:t>
            </a:r>
            <a:endParaRPr/>
          </a:p>
        </p:txBody>
      </p:sp>
      <p:sp>
        <p:nvSpPr>
          <p:cNvPr id="96" name="Google Shape;96;p16"/>
          <p:cNvSpPr txBox="1"/>
          <p:nvPr/>
        </p:nvSpPr>
        <p:spPr>
          <a:xfrm>
            <a:off x="7966250" y="699475"/>
            <a:ext cx="1313100" cy="453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800" b="1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&amp; VL</a:t>
            </a:r>
            <a:endParaRPr sz="1800" b="1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8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8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8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l"/>
              <a:t>UVΑ Μηχανισμός τοξικής δράσης</a:t>
            </a:r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body" idx="1"/>
          </p:nvPr>
        </p:nvSpPr>
        <p:spPr>
          <a:xfrm>
            <a:off x="311700" y="11628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03" name="Google Shape;103;p17"/>
          <p:cNvPicPr preferRelativeResize="0"/>
          <p:nvPr/>
        </p:nvPicPr>
        <p:blipFill rotWithShape="1">
          <a:blip r:embed="rId3">
            <a:alphaModFix/>
          </a:blip>
          <a:srcRect l="6781" t="5534" r="53117" b="8384"/>
          <a:stretch/>
        </p:blipFill>
        <p:spPr>
          <a:xfrm>
            <a:off x="6382075" y="154450"/>
            <a:ext cx="2617875" cy="29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/>
          <p:nvPr/>
        </p:nvSpPr>
        <p:spPr>
          <a:xfrm>
            <a:off x="7281775" y="1829250"/>
            <a:ext cx="311100" cy="176400"/>
          </a:xfrm>
          <a:prstGeom prst="ellipse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7"/>
          <p:cNvSpPr/>
          <p:nvPr/>
        </p:nvSpPr>
        <p:spPr>
          <a:xfrm>
            <a:off x="3372300" y="1217425"/>
            <a:ext cx="1648800" cy="8607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b="1"/>
              <a:t>Φερριτίνη</a:t>
            </a:r>
            <a:endParaRPr sz="1600" b="1"/>
          </a:p>
        </p:txBody>
      </p:sp>
      <p:sp>
        <p:nvSpPr>
          <p:cNvPr id="106" name="Google Shape;106;p17"/>
          <p:cNvSpPr/>
          <p:nvPr/>
        </p:nvSpPr>
        <p:spPr>
          <a:xfrm>
            <a:off x="4292075" y="2277825"/>
            <a:ext cx="1807500" cy="8607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b="1"/>
              <a:t>Τενασκίνη</a:t>
            </a:r>
            <a:endParaRPr sz="1600" b="1"/>
          </a:p>
        </p:txBody>
      </p:sp>
      <p:sp>
        <p:nvSpPr>
          <p:cNvPr id="107" name="Google Shape;107;p17"/>
          <p:cNvSpPr/>
          <p:nvPr/>
        </p:nvSpPr>
        <p:spPr>
          <a:xfrm>
            <a:off x="5121650" y="3277875"/>
            <a:ext cx="2388300" cy="9468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b="1"/>
              <a:t>Λυσοζύμη</a:t>
            </a:r>
            <a:endParaRPr sz="1600" b="1"/>
          </a:p>
        </p:txBody>
      </p:sp>
      <p:sp>
        <p:nvSpPr>
          <p:cNvPr id="108" name="Google Shape;108;p17"/>
          <p:cNvSpPr/>
          <p:nvPr/>
        </p:nvSpPr>
        <p:spPr>
          <a:xfrm>
            <a:off x="496675" y="1276500"/>
            <a:ext cx="2284500" cy="860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b="1"/>
              <a:t>Οξειδωτικό στρεςς</a:t>
            </a:r>
            <a:endParaRPr sz="1600" b="1"/>
          </a:p>
        </p:txBody>
      </p:sp>
      <p:sp>
        <p:nvSpPr>
          <p:cNvPr id="109" name="Google Shape;109;p17"/>
          <p:cNvSpPr/>
          <p:nvPr/>
        </p:nvSpPr>
        <p:spPr>
          <a:xfrm>
            <a:off x="6382075" y="4141750"/>
            <a:ext cx="2762100" cy="860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b="1"/>
              <a:t>συνδέεται με κατεστραμμένα ινίδια ελαστίνης</a:t>
            </a:r>
            <a:endParaRPr sz="1600" b="1"/>
          </a:p>
        </p:txBody>
      </p:sp>
      <p:sp>
        <p:nvSpPr>
          <p:cNvPr id="110" name="Google Shape;110;p17"/>
          <p:cNvSpPr/>
          <p:nvPr/>
        </p:nvSpPr>
        <p:spPr>
          <a:xfrm rot="2324272">
            <a:off x="6557405" y="4031007"/>
            <a:ext cx="653447" cy="45624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17"/>
          <p:cNvSpPr/>
          <p:nvPr/>
        </p:nvSpPr>
        <p:spPr>
          <a:xfrm>
            <a:off x="2625625" y="903900"/>
            <a:ext cx="840000" cy="5727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17"/>
          <p:cNvSpPr/>
          <p:nvPr/>
        </p:nvSpPr>
        <p:spPr>
          <a:xfrm rot="-10567808">
            <a:off x="2625567" y="1856946"/>
            <a:ext cx="840116" cy="572809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3" name="Google Shape;113;p17"/>
          <p:cNvCxnSpPr/>
          <p:nvPr/>
        </p:nvCxnSpPr>
        <p:spPr>
          <a:xfrm rot="10800000">
            <a:off x="7592875" y="2005650"/>
            <a:ext cx="380400" cy="2161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4" name="Google Shape;114;p17"/>
          <p:cNvSpPr/>
          <p:nvPr/>
        </p:nvSpPr>
        <p:spPr>
          <a:xfrm>
            <a:off x="3932275" y="4027675"/>
            <a:ext cx="1648800" cy="8607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b="1"/>
              <a:t>ROS</a:t>
            </a:r>
            <a:endParaRPr sz="1600" b="1"/>
          </a:p>
        </p:txBody>
      </p:sp>
      <p:pic>
        <p:nvPicPr>
          <p:cNvPr id="115" name="Google Shape;11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4525" y="2571750"/>
            <a:ext cx="3552926" cy="2572176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7"/>
          <p:cNvSpPr/>
          <p:nvPr/>
        </p:nvSpPr>
        <p:spPr>
          <a:xfrm>
            <a:off x="3932275" y="4027675"/>
            <a:ext cx="1648800" cy="8607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b="1"/>
              <a:t>MMP</a:t>
            </a:r>
            <a:endParaRPr sz="1600" b="1"/>
          </a:p>
        </p:txBody>
      </p:sp>
      <p:sp>
        <p:nvSpPr>
          <p:cNvPr id="117" name="Google Shape;117;p17"/>
          <p:cNvSpPr txBox="1"/>
          <p:nvPr/>
        </p:nvSpPr>
        <p:spPr>
          <a:xfrm>
            <a:off x="8059675" y="709825"/>
            <a:ext cx="1313100" cy="453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800" b="1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&amp; VL</a:t>
            </a:r>
            <a:endParaRPr sz="1800" b="1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8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8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VL Μηχανισμός τοξικής δράσης</a:t>
            </a:r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 l="6781" t="5534" r="53117" b="8384"/>
          <a:stretch/>
        </p:blipFill>
        <p:spPr>
          <a:xfrm>
            <a:off x="6382075" y="154450"/>
            <a:ext cx="2617875" cy="29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8018175" y="699475"/>
            <a:ext cx="1313100" cy="453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800" b="1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&amp; VL</a:t>
            </a:r>
            <a:endParaRPr sz="1800" b="1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8287700" y="775525"/>
            <a:ext cx="394200" cy="300900"/>
          </a:xfrm>
          <a:prstGeom prst="ellipse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8"/>
          <p:cNvSpPr/>
          <p:nvPr/>
        </p:nvSpPr>
        <p:spPr>
          <a:xfrm>
            <a:off x="645000" y="1331475"/>
            <a:ext cx="1648800" cy="8607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b="1"/>
              <a:t>ROS</a:t>
            </a:r>
            <a:endParaRPr sz="1600" b="1"/>
          </a:p>
        </p:txBody>
      </p:sp>
      <p:sp>
        <p:nvSpPr>
          <p:cNvPr id="128" name="Google Shape;128;p18"/>
          <p:cNvSpPr/>
          <p:nvPr/>
        </p:nvSpPr>
        <p:spPr>
          <a:xfrm>
            <a:off x="1816800" y="2192175"/>
            <a:ext cx="2921100" cy="8607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b="1"/>
              <a:t>Προφλεγμονώδεις κυτοκίνες</a:t>
            </a:r>
            <a:endParaRPr sz="1600" b="1"/>
          </a:p>
        </p:txBody>
      </p:sp>
      <p:sp>
        <p:nvSpPr>
          <p:cNvPr id="129" name="Google Shape;129;p18"/>
          <p:cNvSpPr/>
          <p:nvPr/>
        </p:nvSpPr>
        <p:spPr>
          <a:xfrm>
            <a:off x="4471475" y="2963650"/>
            <a:ext cx="1648800" cy="860700"/>
          </a:xfrm>
          <a:prstGeom prst="ellipse">
            <a:avLst/>
          </a:prstGeom>
          <a:solidFill>
            <a:srgbClr val="D6C8D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600" b="1"/>
              <a:t>ΜΜP</a:t>
            </a:r>
            <a:endParaRPr sz="1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6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Πρόληψη</a:t>
            </a:r>
            <a:endParaRPr/>
          </a:p>
        </p:txBody>
      </p:sp>
      <p:sp>
        <p:nvSpPr>
          <p:cNvPr id="135" name="Google Shape;135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b="1"/>
              <a:t>Αντιηλιακά</a:t>
            </a:r>
            <a:endParaRPr b="1"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b="1"/>
          </a:p>
        </p:txBody>
      </p:sp>
      <p:pic>
        <p:nvPicPr>
          <p:cNvPr id="136" name="Google Shape;13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2800" y="237550"/>
            <a:ext cx="4762500" cy="438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9"/>
          <p:cNvSpPr/>
          <p:nvPr/>
        </p:nvSpPr>
        <p:spPr>
          <a:xfrm>
            <a:off x="8192425" y="4104450"/>
            <a:ext cx="506100" cy="289200"/>
          </a:xfrm>
          <a:prstGeom prst="ellipse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8" name="Google Shape;13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5781" y="777600"/>
            <a:ext cx="2163973" cy="1442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9"/>
          <p:cNvSpPr txBox="1"/>
          <p:nvPr/>
        </p:nvSpPr>
        <p:spPr>
          <a:xfrm>
            <a:off x="2057400" y="1129925"/>
            <a:ext cx="1363200" cy="7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➢"/>
            </a:pPr>
            <a:r>
              <a:rPr lang="el" sz="1100">
                <a:solidFill>
                  <a:schemeClr val="dk2"/>
                </a:solidFill>
              </a:rPr>
              <a:t>UVA</a:t>
            </a:r>
            <a:endParaRPr sz="1100">
              <a:solidFill>
                <a:schemeClr val="dk2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➢"/>
            </a:pPr>
            <a:r>
              <a:rPr lang="el" sz="1100">
                <a:solidFill>
                  <a:schemeClr val="dk2"/>
                </a:solidFill>
              </a:rPr>
              <a:t>UVB</a:t>
            </a:r>
            <a:endParaRPr sz="1100">
              <a:solidFill>
                <a:schemeClr val="dk2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➢"/>
            </a:pPr>
            <a:r>
              <a:rPr lang="el" sz="1100">
                <a:solidFill>
                  <a:schemeClr val="dk2"/>
                </a:solidFill>
              </a:rPr>
              <a:t>VL</a:t>
            </a:r>
            <a:endParaRPr sz="1100">
              <a:solidFill>
                <a:schemeClr val="dk2"/>
              </a:solidFill>
            </a:endParaRPr>
          </a:p>
        </p:txBody>
      </p:sp>
      <p:cxnSp>
        <p:nvCxnSpPr>
          <p:cNvPr id="140" name="Google Shape;140;p19"/>
          <p:cNvCxnSpPr/>
          <p:nvPr/>
        </p:nvCxnSpPr>
        <p:spPr>
          <a:xfrm rot="10800000" flipH="1">
            <a:off x="2857250" y="1589150"/>
            <a:ext cx="1389900" cy="8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1" name="Google Shape;141;p19"/>
          <p:cNvSpPr txBox="1"/>
          <p:nvPr/>
        </p:nvSpPr>
        <p:spPr>
          <a:xfrm>
            <a:off x="2585675" y="1682275"/>
            <a:ext cx="3631500" cy="23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καφείνη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Vit C &amp; E 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Vit A &amp; ρετινοειδή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αιθέριο έλαιο χαμομηλιού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εκχύλισμα εχινάκειας 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εκχύλισμα σόγιας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εκχυλίσματα φυκών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πολυφαινόλες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μελατονίνη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α τοκοφερόλη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φερουλικό οξύ</a:t>
            </a:r>
            <a:endParaRPr sz="1800">
              <a:solidFill>
                <a:schemeClr val="dk2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l" sz="1800">
                <a:solidFill>
                  <a:schemeClr val="dk2"/>
                </a:solidFill>
              </a:rPr>
              <a:t>φωτολυάσες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42" name="Google Shape;14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17172" y="1780472"/>
            <a:ext cx="1582550" cy="158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71275" y="3457775"/>
            <a:ext cx="2766348" cy="158255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 txBox="1"/>
          <p:nvPr/>
        </p:nvSpPr>
        <p:spPr>
          <a:xfrm>
            <a:off x="536575" y="1675550"/>
            <a:ext cx="1971300" cy="2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1800" b="1">
                <a:solidFill>
                  <a:schemeClr val="dk2"/>
                </a:solidFill>
              </a:rPr>
              <a:t>Αντιοξειδωτικά</a:t>
            </a:r>
            <a:endParaRPr sz="1800" b="1">
              <a:solidFill>
                <a:schemeClr val="dk2"/>
              </a:solidFill>
            </a:endParaRPr>
          </a:p>
        </p:txBody>
      </p:sp>
      <p:sp>
        <p:nvSpPr>
          <p:cNvPr id="145" name="Google Shape;145;p19"/>
          <p:cNvSpPr txBox="1"/>
          <p:nvPr/>
        </p:nvSpPr>
        <p:spPr>
          <a:xfrm>
            <a:off x="5902975" y="93300"/>
            <a:ext cx="5085000" cy="23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Οργανικά φίλτρα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 b="1">
                <a:solidFill>
                  <a:schemeClr val="dk2"/>
                </a:solidFill>
              </a:rPr>
              <a:t>Φίλτρα UVA</a:t>
            </a:r>
            <a:endParaRPr sz="800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Οξυβενζόνη (βενζοφαινόνη-3)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Σουλισοβενζόνη (βενζοφαινόνη-4)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Διοξυβενζόνη (βενζοφαινόνη-8)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Αβοβενζόνη (βουτυλομεθοξυδιβενζοϋλομεθάνιο, Parsol 1789)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Meradimate (ανθρανιλικός μενθυλεστέρας)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Ecamsule (τερεφθαλυλιδενο δικαφοροσουλφονικό οξύ, Mexoryl SX)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 b="1">
                <a:solidFill>
                  <a:schemeClr val="dk2"/>
                </a:solidFill>
              </a:rPr>
              <a:t>Φίλτρα UVB</a:t>
            </a:r>
            <a:endParaRPr sz="800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PABA (παρα-αμινοβενζοϊκό οξύ)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Padimate-O (οκτυλ διμεθυλ PABA)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Κινοξάτη (π-μεθοξυκινναμικός 2-αιθοξυαιθυλεστέρας)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Οκτινοξάτη [μεθοξυκινναμικό οκτυλεστέρα (OMC)]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Οκτισαλικό (σαλικυλικό οκτύλιο)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Ομοσαλικό (ομομενθυλοσαλικυλικό)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Σαλικυλική Τρολαμίνη (σαλικυλική τριαιθανολαμίνη)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" sz="800">
                <a:solidFill>
                  <a:schemeClr val="dk2"/>
                </a:solidFill>
              </a:rPr>
              <a:t>Ενσουλιζόλη (φαινυλοβενζιμιδαζολοσουλφονικό οξύ)</a:t>
            </a:r>
            <a:endParaRPr sz="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Φωτοπροστασία </a:t>
            </a:r>
            <a:endParaRPr/>
          </a:p>
        </p:txBody>
      </p:sp>
      <p:sp>
        <p:nvSpPr>
          <p:cNvPr id="151" name="Google Shape;151;p20"/>
          <p:cNvSpPr txBox="1">
            <a:spLocks noGrp="1"/>
          </p:cNvSpPr>
          <p:nvPr>
            <p:ph type="body" idx="1"/>
          </p:nvPr>
        </p:nvSpPr>
        <p:spPr>
          <a:xfrm>
            <a:off x="58550" y="108345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/>
              <a:t>(</a:t>
            </a:r>
            <a:r>
              <a:rPr lang="el" sz="1600"/>
              <a:t>πρωταρχική προληπτική στρατηγική στη φωτογήρανση)</a:t>
            </a:r>
            <a:endParaRPr sz="1600"/>
          </a:p>
          <a:p>
            <a:pPr marL="457200" lvl="0" indent="-330200" algn="l" rtl="0">
              <a:spcBef>
                <a:spcPts val="1200"/>
              </a:spcBef>
              <a:spcAft>
                <a:spcPts val="0"/>
              </a:spcAft>
              <a:buSzPts val="1600"/>
              <a:buChar char="●"/>
            </a:pPr>
            <a:r>
              <a:rPr lang="el" sz="1600"/>
              <a:t>φωτο-προστατευτικά ρούχα      UPF (φωτοανιχνευτή) </a:t>
            </a:r>
            <a:endParaRPr sz="1600"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600"/>
          </a:p>
          <a:p>
            <a:pPr marL="457200" lvl="0" indent="-330200" algn="l" rtl="0">
              <a:spcBef>
                <a:spcPts val="1200"/>
              </a:spcBef>
              <a:spcAft>
                <a:spcPts val="0"/>
              </a:spcAft>
              <a:buSzPts val="1600"/>
              <a:buChar char="●"/>
            </a:pPr>
            <a:r>
              <a:rPr lang="el" sz="1600"/>
              <a:t>κατάλληλη εφαρμογή αντηλιακού </a:t>
            </a:r>
            <a:endParaRPr sz="1600"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600"/>
          </a:p>
          <a:p>
            <a:pPr marL="457200" lvl="0" indent="-330200" algn="l" rtl="0">
              <a:spcBef>
                <a:spcPts val="1200"/>
              </a:spcBef>
              <a:spcAft>
                <a:spcPts val="0"/>
              </a:spcAft>
              <a:buSzPts val="1600"/>
              <a:buChar char="●"/>
            </a:pPr>
            <a:r>
              <a:rPr lang="el" sz="1600"/>
              <a:t>αποφυγή ήλιου κατα τη διάρκεια των ωρών αιχμής UV</a:t>
            </a:r>
            <a:endParaRPr sz="16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600"/>
          </a:p>
        </p:txBody>
      </p:sp>
      <p:cxnSp>
        <p:nvCxnSpPr>
          <p:cNvPr id="152" name="Google Shape;152;p20"/>
          <p:cNvCxnSpPr/>
          <p:nvPr/>
        </p:nvCxnSpPr>
        <p:spPr>
          <a:xfrm>
            <a:off x="3140025" y="1752425"/>
            <a:ext cx="2415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53" name="Google Shape;15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6075" y="939625"/>
            <a:ext cx="3382950" cy="307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1"/>
          <p:cNvSpPr txBox="1">
            <a:spLocks noGrp="1"/>
          </p:cNvSpPr>
          <p:nvPr>
            <p:ph type="title"/>
          </p:nvPr>
        </p:nvSpPr>
        <p:spPr>
          <a:xfrm>
            <a:off x="57825" y="1470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l" sz="2015" b="1">
                <a:latin typeface="Times New Roman"/>
                <a:ea typeface="Times New Roman"/>
                <a:cs typeface="Times New Roman"/>
                <a:sym typeface="Times New Roman"/>
              </a:rPr>
              <a:t>Θεραπείες για την αντιμετωπιση της φωτογήρανσης </a:t>
            </a:r>
            <a:endParaRPr sz="2015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SzPts val="990"/>
              <a:buNone/>
            </a:pPr>
            <a:endParaRPr sz="2520"/>
          </a:p>
        </p:txBody>
      </p:sp>
      <p:sp>
        <p:nvSpPr>
          <p:cNvPr id="159" name="Google Shape;159;p21"/>
          <p:cNvSpPr txBox="1">
            <a:spLocks noGrp="1"/>
          </p:cNvSpPr>
          <p:nvPr>
            <p:ph type="body" idx="1"/>
          </p:nvPr>
        </p:nvSpPr>
        <p:spPr>
          <a:xfrm>
            <a:off x="57825" y="64475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365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700"/>
              <a:buAutoNum type="arabicPeriod"/>
            </a:pPr>
            <a:r>
              <a:rPr lang="el" sz="17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Χρήση Αντιγηραντικών Προϊόντων</a:t>
            </a:r>
            <a:r>
              <a:rPr lang="el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Προϊόντα που περιέχουν ρετινοειδή, βιταμίνη C και πεπτίδια μπορούν να βοηθήσουν στην αναδόμηση του δέρματος και στη μείωση των ρυτίδων.</a:t>
            </a:r>
            <a:endParaRPr sz="1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AutoNum type="arabicPeriod"/>
            </a:pPr>
            <a:r>
              <a:rPr lang="el" sz="17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Δερματολογικές Θεραπείες</a:t>
            </a:r>
            <a:r>
              <a:rPr lang="el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sz="1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>
              <a:solidFill>
                <a:srgbClr val="555555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700">
              <a:solidFill>
                <a:srgbClr val="555555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0" name="Google Shape;16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2425" y="1527325"/>
            <a:ext cx="3472676" cy="34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1"/>
          <p:cNvSpPr txBox="1"/>
          <p:nvPr/>
        </p:nvSpPr>
        <p:spPr>
          <a:xfrm>
            <a:off x="695200" y="1918825"/>
            <a:ext cx="2372100" cy="2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l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Λέιζερ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62" name="Google Shape;162;p21"/>
          <p:cNvSpPr txBox="1"/>
          <p:nvPr/>
        </p:nvSpPr>
        <p:spPr>
          <a:xfrm>
            <a:off x="695200" y="2270775"/>
            <a:ext cx="2924100" cy="4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65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Times New Roman"/>
              <a:buChar char="●"/>
            </a:pPr>
            <a:r>
              <a:rPr lang="el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Χημικά Πίλινγκ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63" name="Google Shape;163;p21"/>
          <p:cNvSpPr txBox="1"/>
          <p:nvPr/>
        </p:nvSpPr>
        <p:spPr>
          <a:xfrm>
            <a:off x="695200" y="2977300"/>
            <a:ext cx="299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55555"/>
              </a:buClr>
              <a:buSzPts val="1800"/>
              <a:buFont typeface="Times New Roman"/>
              <a:buChar char="●"/>
            </a:pPr>
            <a:r>
              <a:rPr lang="el" sz="1800">
                <a:solidFill>
                  <a:srgbClr val="555555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Μεσοθεραπεία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64" name="Google Shape;164;p21"/>
          <p:cNvSpPr txBox="1"/>
          <p:nvPr/>
        </p:nvSpPr>
        <p:spPr>
          <a:xfrm>
            <a:off x="659950" y="2659500"/>
            <a:ext cx="29946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l" sz="17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Μικροδερμοαπόξεση</a:t>
            </a:r>
            <a:endParaRPr sz="17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 dirty="0">
              <a:solidFill>
                <a:schemeClr val="dk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831</Words>
  <Application>Microsoft Office PowerPoint</Application>
  <PresentationFormat>Προβολή στην οθόνη (16:9)</PresentationFormat>
  <Paragraphs>140</Paragraphs>
  <Slides>14</Slides>
  <Notes>14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14</vt:i4>
      </vt:variant>
    </vt:vector>
  </HeadingPairs>
  <TitlesOfParts>
    <vt:vector size="18" baseType="lpstr">
      <vt:lpstr>Arial</vt:lpstr>
      <vt:lpstr>Open Sans</vt:lpstr>
      <vt:lpstr>Times New Roman</vt:lpstr>
      <vt:lpstr>Simple Light</vt:lpstr>
      <vt:lpstr>Φωτογήρανση και καλλυντικά </vt:lpstr>
      <vt:lpstr>Περιεχόμενα </vt:lpstr>
      <vt:lpstr>Φωτογήρανση</vt:lpstr>
      <vt:lpstr>UVB Μηχανισμός τοξικής δράσης</vt:lpstr>
      <vt:lpstr>UVΑ Μηχανισμός τοξικής δράσης</vt:lpstr>
      <vt:lpstr>VL Μηχανισμός τοξικής δράσης</vt:lpstr>
      <vt:lpstr>Πρόληψη</vt:lpstr>
      <vt:lpstr>Φωτοπροστασία </vt:lpstr>
      <vt:lpstr>Θεραπείες για την αντιμετωπιση της φωτογήρανσης  </vt:lpstr>
      <vt:lpstr>ΜΕΛΑΣΜΑ</vt:lpstr>
      <vt:lpstr>ΜΕΛΑΣΜΑ </vt:lpstr>
      <vt:lpstr>Συμπεράσματα ή τροφή για σκέψη</vt:lpstr>
      <vt:lpstr>Βιβλιογραφία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ΑΝΝΑ ΚΟΛΙΟΥ</cp:lastModifiedBy>
  <cp:revision>1</cp:revision>
  <dcterms:modified xsi:type="dcterms:W3CDTF">2025-01-09T20:37:56Z</dcterms:modified>
</cp:coreProperties>
</file>